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5" r:id="rId4"/>
    <p:sldId id="280" r:id="rId5"/>
    <p:sldId id="281" r:id="rId6"/>
    <p:sldId id="282" r:id="rId7"/>
    <p:sldId id="276" r:id="rId8"/>
    <p:sldId id="277" r:id="rId9"/>
    <p:sldId id="284" r:id="rId10"/>
    <p:sldId id="278" r:id="rId11"/>
    <p:sldId id="286" r:id="rId12"/>
    <p:sldId id="287" r:id="rId13"/>
    <p:sldId id="285" r:id="rId14"/>
    <p:sldId id="279" r:id="rId15"/>
    <p:sldId id="288" r:id="rId16"/>
    <p:sldId id="289" r:id="rId17"/>
    <p:sldId id="290" r:id="rId18"/>
    <p:sldId id="291" r:id="rId19"/>
    <p:sldId id="292" r:id="rId20"/>
    <p:sldId id="274" r:id="rId21"/>
    <p:sldId id="293" r:id="rId22"/>
    <p:sldId id="270" r:id="rId23"/>
    <p:sldId id="273" r:id="rId24"/>
    <p:sldId id="271" r:id="rId25"/>
    <p:sldId id="272" r:id="rId26"/>
    <p:sldId id="26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946B35-58E0-4B9B-9DCB-111A729DEF10}">
          <p14:sldIdLst>
            <p14:sldId id="256"/>
            <p14:sldId id="283"/>
            <p14:sldId id="265"/>
            <p14:sldId id="280"/>
            <p14:sldId id="281"/>
            <p14:sldId id="282"/>
            <p14:sldId id="276"/>
            <p14:sldId id="277"/>
            <p14:sldId id="284"/>
            <p14:sldId id="278"/>
            <p14:sldId id="286"/>
            <p14:sldId id="287"/>
            <p14:sldId id="285"/>
            <p14:sldId id="279"/>
            <p14:sldId id="288"/>
            <p14:sldId id="289"/>
            <p14:sldId id="290"/>
            <p14:sldId id="291"/>
            <p14:sldId id="292"/>
            <p14:sldId id="274"/>
            <p14:sldId id="293"/>
            <p14:sldId id="270"/>
            <p14:sldId id="273"/>
            <p14:sldId id="271"/>
            <p14:sldId id="272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8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F8E27D-9B61-4F1B-8619-5EE18E9854B9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70B862-377A-4F48-A739-96E6B6C5B0BB}">
      <dgm:prSet phldrT="[Текст]" custT="1"/>
      <dgm:spPr/>
      <dgm:t>
        <a:bodyPr/>
        <a:lstStyle/>
        <a:p>
          <a:r>
            <a:rPr lang="ru-RU" sz="4400" b="1" dirty="0" smtClean="0"/>
            <a:t>НАЧАЛЬНОЕ ОБЩЕЕ ОБРАЗОВАНИЕ</a:t>
          </a:r>
          <a:endParaRPr lang="ru-RU" sz="4400" b="1" dirty="0"/>
        </a:p>
      </dgm:t>
    </dgm:pt>
    <dgm:pt modelId="{4D2AAE03-4DB3-4EEB-BDFE-FDBA0B8C9D95}" type="parTrans" cxnId="{EFBD5590-66B0-44D4-A18D-D0FCF52877F4}">
      <dgm:prSet/>
      <dgm:spPr/>
      <dgm:t>
        <a:bodyPr/>
        <a:lstStyle/>
        <a:p>
          <a:endParaRPr lang="ru-RU"/>
        </a:p>
      </dgm:t>
    </dgm:pt>
    <dgm:pt modelId="{8906EB22-8C46-40CB-9725-C4C351190AF8}" type="sibTrans" cxnId="{EFBD5590-66B0-44D4-A18D-D0FCF52877F4}">
      <dgm:prSet/>
      <dgm:spPr/>
      <dgm:t>
        <a:bodyPr/>
        <a:lstStyle/>
        <a:p>
          <a:endParaRPr lang="ru-RU"/>
        </a:p>
      </dgm:t>
    </dgm:pt>
    <dgm:pt modelId="{399D17BF-40FD-4D77-852B-C92CFEEF6B74}">
      <dgm:prSet phldrT="[Текст]" custT="1"/>
      <dgm:spPr/>
      <dgm:t>
        <a:bodyPr/>
        <a:lstStyle/>
        <a:p>
          <a:r>
            <a:rPr lang="ru-RU" sz="1800" dirty="0" smtClean="0"/>
            <a:t>1. Повышение финансовой грамотности в рамках изучения математики и окружающего мира</a:t>
          </a:r>
          <a:endParaRPr lang="ru-RU" sz="1800" dirty="0"/>
        </a:p>
      </dgm:t>
    </dgm:pt>
    <dgm:pt modelId="{8F0AB065-77FF-4F63-ADD4-B36D2B0B8E8A}" type="parTrans" cxnId="{71837C9B-D48F-44B3-86FE-DBD65DF64369}">
      <dgm:prSet/>
      <dgm:spPr/>
      <dgm:t>
        <a:bodyPr/>
        <a:lstStyle/>
        <a:p>
          <a:endParaRPr lang="ru-RU"/>
        </a:p>
      </dgm:t>
    </dgm:pt>
    <dgm:pt modelId="{CB30E49F-799C-4B42-A221-0A9488DCE201}" type="sibTrans" cxnId="{71837C9B-D48F-44B3-86FE-DBD65DF64369}">
      <dgm:prSet/>
      <dgm:spPr/>
      <dgm:t>
        <a:bodyPr/>
        <a:lstStyle/>
        <a:p>
          <a:endParaRPr lang="ru-RU"/>
        </a:p>
      </dgm:t>
    </dgm:pt>
    <dgm:pt modelId="{F0FB7CC3-1AD8-46C0-BC95-57C778337D5D}">
      <dgm:prSet phldrT="[Текст]" custT="1"/>
      <dgm:spPr/>
      <dgm:t>
        <a:bodyPr/>
        <a:lstStyle/>
        <a:p>
          <a:r>
            <a:rPr lang="ru-RU" sz="1800" dirty="0" smtClean="0"/>
            <a:t>2. Внеурочная деятельность</a:t>
          </a:r>
          <a:endParaRPr lang="ru-RU" sz="1800" dirty="0"/>
        </a:p>
      </dgm:t>
    </dgm:pt>
    <dgm:pt modelId="{DD20928B-2F87-4048-BD7A-37562B60D887}" type="parTrans" cxnId="{E80E564A-8214-4D20-B0DF-BA095C67DE0B}">
      <dgm:prSet/>
      <dgm:spPr/>
      <dgm:t>
        <a:bodyPr/>
        <a:lstStyle/>
        <a:p>
          <a:endParaRPr lang="ru-RU"/>
        </a:p>
      </dgm:t>
    </dgm:pt>
    <dgm:pt modelId="{EF6BEA1B-291E-4889-9995-BAFD792BA564}" type="sibTrans" cxnId="{E80E564A-8214-4D20-B0DF-BA095C67DE0B}">
      <dgm:prSet/>
      <dgm:spPr/>
      <dgm:t>
        <a:bodyPr/>
        <a:lstStyle/>
        <a:p>
          <a:endParaRPr lang="ru-RU"/>
        </a:p>
      </dgm:t>
    </dgm:pt>
    <dgm:pt modelId="{2470B97D-E586-4717-96C3-320B7B64CA3A}">
      <dgm:prSet phldrT="[Текст]" custT="1"/>
      <dgm:spPr/>
      <dgm:t>
        <a:bodyPr/>
        <a:lstStyle/>
        <a:p>
          <a:r>
            <a:rPr lang="ru-RU" sz="1800" dirty="0" smtClean="0"/>
            <a:t>3. Предметные недели   по финансовой грамотности</a:t>
          </a:r>
          <a:endParaRPr lang="ru-RU" sz="1800" dirty="0"/>
        </a:p>
      </dgm:t>
    </dgm:pt>
    <dgm:pt modelId="{96C4B47D-23F8-4DF7-B22E-70C91A8D6869}" type="parTrans" cxnId="{FD5CF0A6-A7DE-4E4B-8C88-9C4877F9E883}">
      <dgm:prSet/>
      <dgm:spPr/>
      <dgm:t>
        <a:bodyPr/>
        <a:lstStyle/>
        <a:p>
          <a:endParaRPr lang="ru-RU"/>
        </a:p>
      </dgm:t>
    </dgm:pt>
    <dgm:pt modelId="{8A7732F3-76C4-4D7A-9DC7-5358E94B156E}" type="sibTrans" cxnId="{FD5CF0A6-A7DE-4E4B-8C88-9C4877F9E883}">
      <dgm:prSet/>
      <dgm:spPr/>
      <dgm:t>
        <a:bodyPr/>
        <a:lstStyle/>
        <a:p>
          <a:endParaRPr lang="ru-RU"/>
        </a:p>
      </dgm:t>
    </dgm:pt>
    <dgm:pt modelId="{6D6D4E7C-EBD5-464E-8C69-86CA5D246CAB}">
      <dgm:prSet phldrT="[Текст]" custT="1"/>
      <dgm:spPr/>
      <dgm:t>
        <a:bodyPr/>
        <a:lstStyle/>
        <a:p>
          <a:r>
            <a:rPr lang="ru-RU" sz="1800" dirty="0" smtClean="0"/>
            <a:t>4. Работа с родителями</a:t>
          </a:r>
          <a:endParaRPr lang="ru-RU" sz="1800" dirty="0"/>
        </a:p>
      </dgm:t>
    </dgm:pt>
    <dgm:pt modelId="{E53AF6BB-FCE1-493B-A4F4-A065648B0F0A}" type="parTrans" cxnId="{76699CAF-F2E5-4409-94D9-80B45BAFFE4A}">
      <dgm:prSet/>
      <dgm:spPr/>
      <dgm:t>
        <a:bodyPr/>
        <a:lstStyle/>
        <a:p>
          <a:endParaRPr lang="ru-RU"/>
        </a:p>
      </dgm:t>
    </dgm:pt>
    <dgm:pt modelId="{2B881189-E177-40C8-914C-C1BA79B0E9CA}" type="sibTrans" cxnId="{76699CAF-F2E5-4409-94D9-80B45BAFFE4A}">
      <dgm:prSet/>
      <dgm:spPr/>
      <dgm:t>
        <a:bodyPr/>
        <a:lstStyle/>
        <a:p>
          <a:endParaRPr lang="ru-RU"/>
        </a:p>
      </dgm:t>
    </dgm:pt>
    <dgm:pt modelId="{26B09A81-039F-4698-856B-C33878EF3187}" type="pres">
      <dgm:prSet presAssocID="{D3F8E27D-9B61-4F1B-8619-5EE18E9854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1F4B4D-5332-4373-B9CF-DC046F29D43E}" type="pres">
      <dgm:prSet presAssocID="{B270B862-377A-4F48-A739-96E6B6C5B0BB}" presName="boxAndChildren" presStyleCnt="0"/>
      <dgm:spPr/>
    </dgm:pt>
    <dgm:pt modelId="{4891625F-3FE9-4EFF-8D34-F85F83D4BD9C}" type="pres">
      <dgm:prSet presAssocID="{B270B862-377A-4F48-A739-96E6B6C5B0BB}" presName="parentTextBox" presStyleLbl="node1" presStyleIdx="0" presStyleCnt="1"/>
      <dgm:spPr/>
      <dgm:t>
        <a:bodyPr/>
        <a:lstStyle/>
        <a:p>
          <a:endParaRPr lang="ru-RU"/>
        </a:p>
      </dgm:t>
    </dgm:pt>
    <dgm:pt modelId="{0C4F7FBB-C14F-4B8A-819F-799832CF91F5}" type="pres">
      <dgm:prSet presAssocID="{B270B862-377A-4F48-A739-96E6B6C5B0BB}" presName="entireBox" presStyleLbl="node1" presStyleIdx="0" presStyleCnt="1" custLinFactNeighborX="389" custLinFactNeighborY="4413"/>
      <dgm:spPr/>
      <dgm:t>
        <a:bodyPr/>
        <a:lstStyle/>
        <a:p>
          <a:endParaRPr lang="ru-RU"/>
        </a:p>
      </dgm:t>
    </dgm:pt>
    <dgm:pt modelId="{FA9DFA9B-86B2-449D-9B17-96EDA04A7323}" type="pres">
      <dgm:prSet presAssocID="{B270B862-377A-4F48-A739-96E6B6C5B0BB}" presName="descendantBox" presStyleCnt="0"/>
      <dgm:spPr/>
    </dgm:pt>
    <dgm:pt modelId="{4A56D7E3-52ED-4914-9892-AEFB99C24586}" type="pres">
      <dgm:prSet presAssocID="{399D17BF-40FD-4D77-852B-C92CFEEF6B7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942B9-6F62-4834-9A0A-FE9F3D168DD2}" type="pres">
      <dgm:prSet presAssocID="{F0FB7CC3-1AD8-46C0-BC95-57C778337D5D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D38D1-24BA-4B94-B752-1D9312EA3D49}" type="pres">
      <dgm:prSet presAssocID="{2470B97D-E586-4717-96C3-320B7B64CA3A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64F18-B88D-40E1-98C0-164010C9561B}" type="pres">
      <dgm:prSet presAssocID="{6D6D4E7C-EBD5-464E-8C69-86CA5D246CAB}" presName="childTextBox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8729B-F258-45C8-ACC3-7C054F2F4CD3}" type="presOf" srcId="{6D6D4E7C-EBD5-464E-8C69-86CA5D246CAB}" destId="{68964F18-B88D-40E1-98C0-164010C9561B}" srcOrd="0" destOrd="0" presId="urn:microsoft.com/office/officeart/2005/8/layout/process4"/>
    <dgm:cxn modelId="{60566A02-5044-4C46-B4C1-F9D69029AD75}" type="presOf" srcId="{B270B862-377A-4F48-A739-96E6B6C5B0BB}" destId="{0C4F7FBB-C14F-4B8A-819F-799832CF91F5}" srcOrd="1" destOrd="0" presId="urn:microsoft.com/office/officeart/2005/8/layout/process4"/>
    <dgm:cxn modelId="{FD5CF0A6-A7DE-4E4B-8C88-9C4877F9E883}" srcId="{B270B862-377A-4F48-A739-96E6B6C5B0BB}" destId="{2470B97D-E586-4717-96C3-320B7B64CA3A}" srcOrd="2" destOrd="0" parTransId="{96C4B47D-23F8-4DF7-B22E-70C91A8D6869}" sibTransId="{8A7732F3-76C4-4D7A-9DC7-5358E94B156E}"/>
    <dgm:cxn modelId="{A8B427B4-4DC4-4E2B-AFED-7AF0AE209A0E}" type="presOf" srcId="{D3F8E27D-9B61-4F1B-8619-5EE18E9854B9}" destId="{26B09A81-039F-4698-856B-C33878EF3187}" srcOrd="0" destOrd="0" presId="urn:microsoft.com/office/officeart/2005/8/layout/process4"/>
    <dgm:cxn modelId="{E80E564A-8214-4D20-B0DF-BA095C67DE0B}" srcId="{B270B862-377A-4F48-A739-96E6B6C5B0BB}" destId="{F0FB7CC3-1AD8-46C0-BC95-57C778337D5D}" srcOrd="1" destOrd="0" parTransId="{DD20928B-2F87-4048-BD7A-37562B60D887}" sibTransId="{EF6BEA1B-291E-4889-9995-BAFD792BA564}"/>
    <dgm:cxn modelId="{A288D9B6-7519-4D7E-BA3E-A74B3E7FA067}" type="presOf" srcId="{F0FB7CC3-1AD8-46C0-BC95-57C778337D5D}" destId="{FF2942B9-6F62-4834-9A0A-FE9F3D168DD2}" srcOrd="0" destOrd="0" presId="urn:microsoft.com/office/officeart/2005/8/layout/process4"/>
    <dgm:cxn modelId="{76699CAF-F2E5-4409-94D9-80B45BAFFE4A}" srcId="{B270B862-377A-4F48-A739-96E6B6C5B0BB}" destId="{6D6D4E7C-EBD5-464E-8C69-86CA5D246CAB}" srcOrd="3" destOrd="0" parTransId="{E53AF6BB-FCE1-493B-A4F4-A065648B0F0A}" sibTransId="{2B881189-E177-40C8-914C-C1BA79B0E9CA}"/>
    <dgm:cxn modelId="{D43FB1A1-2B34-4CEA-B467-274CB1946CC0}" type="presOf" srcId="{B270B862-377A-4F48-A739-96E6B6C5B0BB}" destId="{4891625F-3FE9-4EFF-8D34-F85F83D4BD9C}" srcOrd="0" destOrd="0" presId="urn:microsoft.com/office/officeart/2005/8/layout/process4"/>
    <dgm:cxn modelId="{E1A01AA0-0C85-4FF8-9CBF-B4DF6F8D092B}" type="presOf" srcId="{2470B97D-E586-4717-96C3-320B7B64CA3A}" destId="{A46D38D1-24BA-4B94-B752-1D9312EA3D49}" srcOrd="0" destOrd="0" presId="urn:microsoft.com/office/officeart/2005/8/layout/process4"/>
    <dgm:cxn modelId="{EFBD5590-66B0-44D4-A18D-D0FCF52877F4}" srcId="{D3F8E27D-9B61-4F1B-8619-5EE18E9854B9}" destId="{B270B862-377A-4F48-A739-96E6B6C5B0BB}" srcOrd="0" destOrd="0" parTransId="{4D2AAE03-4DB3-4EEB-BDFE-FDBA0B8C9D95}" sibTransId="{8906EB22-8C46-40CB-9725-C4C351190AF8}"/>
    <dgm:cxn modelId="{25F8BDFD-8BCD-4F6A-8B0D-5DF1CD89C1C7}" type="presOf" srcId="{399D17BF-40FD-4D77-852B-C92CFEEF6B74}" destId="{4A56D7E3-52ED-4914-9892-AEFB99C24586}" srcOrd="0" destOrd="0" presId="urn:microsoft.com/office/officeart/2005/8/layout/process4"/>
    <dgm:cxn modelId="{71837C9B-D48F-44B3-86FE-DBD65DF64369}" srcId="{B270B862-377A-4F48-A739-96E6B6C5B0BB}" destId="{399D17BF-40FD-4D77-852B-C92CFEEF6B74}" srcOrd="0" destOrd="0" parTransId="{8F0AB065-77FF-4F63-ADD4-B36D2B0B8E8A}" sibTransId="{CB30E49F-799C-4B42-A221-0A9488DCE201}"/>
    <dgm:cxn modelId="{5C79A161-CE71-404F-8526-655453E9B933}" type="presParOf" srcId="{26B09A81-039F-4698-856B-C33878EF3187}" destId="{4B1F4B4D-5332-4373-B9CF-DC046F29D43E}" srcOrd="0" destOrd="0" presId="urn:microsoft.com/office/officeart/2005/8/layout/process4"/>
    <dgm:cxn modelId="{45922856-E731-437F-A62A-30E5E63067F0}" type="presParOf" srcId="{4B1F4B4D-5332-4373-B9CF-DC046F29D43E}" destId="{4891625F-3FE9-4EFF-8D34-F85F83D4BD9C}" srcOrd="0" destOrd="0" presId="urn:microsoft.com/office/officeart/2005/8/layout/process4"/>
    <dgm:cxn modelId="{EFFC987A-D63A-4F0B-AE33-47C56446BE80}" type="presParOf" srcId="{4B1F4B4D-5332-4373-B9CF-DC046F29D43E}" destId="{0C4F7FBB-C14F-4B8A-819F-799832CF91F5}" srcOrd="1" destOrd="0" presId="urn:microsoft.com/office/officeart/2005/8/layout/process4"/>
    <dgm:cxn modelId="{D07D5CC8-6983-466F-89CB-97E48C65A8A0}" type="presParOf" srcId="{4B1F4B4D-5332-4373-B9CF-DC046F29D43E}" destId="{FA9DFA9B-86B2-449D-9B17-96EDA04A7323}" srcOrd="2" destOrd="0" presId="urn:microsoft.com/office/officeart/2005/8/layout/process4"/>
    <dgm:cxn modelId="{5B4074C1-EEA1-45E4-8845-BCF107569634}" type="presParOf" srcId="{FA9DFA9B-86B2-449D-9B17-96EDA04A7323}" destId="{4A56D7E3-52ED-4914-9892-AEFB99C24586}" srcOrd="0" destOrd="0" presId="urn:microsoft.com/office/officeart/2005/8/layout/process4"/>
    <dgm:cxn modelId="{B864DCB9-BA0B-43C1-87AE-232D1AECCB0E}" type="presParOf" srcId="{FA9DFA9B-86B2-449D-9B17-96EDA04A7323}" destId="{FF2942B9-6F62-4834-9A0A-FE9F3D168DD2}" srcOrd="1" destOrd="0" presId="urn:microsoft.com/office/officeart/2005/8/layout/process4"/>
    <dgm:cxn modelId="{0975A43A-815E-41F5-AB75-17C6B29485C3}" type="presParOf" srcId="{FA9DFA9B-86B2-449D-9B17-96EDA04A7323}" destId="{A46D38D1-24BA-4B94-B752-1D9312EA3D49}" srcOrd="2" destOrd="0" presId="urn:microsoft.com/office/officeart/2005/8/layout/process4"/>
    <dgm:cxn modelId="{69DA2CFE-B090-4DBD-84D7-AC7070A98342}" type="presParOf" srcId="{FA9DFA9B-86B2-449D-9B17-96EDA04A7323}" destId="{68964F18-B88D-40E1-98C0-164010C9561B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60102-BFCD-440A-B575-D7A2BA2C8BA2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869315BC-2426-416F-9DDB-88A45424B49F}">
      <dgm:prSet phldrT="[Текст]" custT="1"/>
      <dgm:spPr/>
      <dgm:t>
        <a:bodyPr/>
        <a:lstStyle/>
        <a:p>
          <a:r>
            <a:rPr lang="ru-RU" sz="2300" dirty="0" smtClean="0"/>
            <a:t>Технология проблемного обучения</a:t>
          </a:r>
          <a:endParaRPr lang="ru-RU" sz="2300" dirty="0"/>
        </a:p>
      </dgm:t>
    </dgm:pt>
    <dgm:pt modelId="{8D666297-F57B-4C7A-8EDF-E5325E8BA3CB}" type="parTrans" cxnId="{69085F44-E810-4848-9B8B-2A128D7DB0A5}">
      <dgm:prSet/>
      <dgm:spPr/>
      <dgm:t>
        <a:bodyPr/>
        <a:lstStyle/>
        <a:p>
          <a:endParaRPr lang="ru-RU"/>
        </a:p>
      </dgm:t>
    </dgm:pt>
    <dgm:pt modelId="{A7AFD375-47A5-472F-8C37-140048CC02FA}" type="sibTrans" cxnId="{69085F44-E810-4848-9B8B-2A128D7DB0A5}">
      <dgm:prSet/>
      <dgm:spPr/>
      <dgm:t>
        <a:bodyPr/>
        <a:lstStyle/>
        <a:p>
          <a:endParaRPr lang="ru-RU"/>
        </a:p>
      </dgm:t>
    </dgm:pt>
    <dgm:pt modelId="{203FCA6E-1A15-4F83-9CDC-195EE711DCED}">
      <dgm:prSet phldrT="[Текст]" custT="1"/>
      <dgm:spPr/>
      <dgm:t>
        <a:bodyPr/>
        <a:lstStyle/>
        <a:p>
          <a:r>
            <a:rPr lang="ru-RU" sz="2300" dirty="0" smtClean="0"/>
            <a:t>Технология проектной деятельности</a:t>
          </a:r>
          <a:endParaRPr lang="ru-RU" sz="2300" dirty="0"/>
        </a:p>
      </dgm:t>
    </dgm:pt>
    <dgm:pt modelId="{02BB661F-7FD6-4FD8-A6A2-E582475A0970}" type="parTrans" cxnId="{0303194B-DB38-4832-A03F-20C2FEE1A196}">
      <dgm:prSet/>
      <dgm:spPr/>
      <dgm:t>
        <a:bodyPr/>
        <a:lstStyle/>
        <a:p>
          <a:endParaRPr lang="ru-RU"/>
        </a:p>
      </dgm:t>
    </dgm:pt>
    <dgm:pt modelId="{2135A387-76C9-4ABB-A946-5FAB7AF8FCCE}" type="sibTrans" cxnId="{0303194B-DB38-4832-A03F-20C2FEE1A196}">
      <dgm:prSet/>
      <dgm:spPr/>
      <dgm:t>
        <a:bodyPr/>
        <a:lstStyle/>
        <a:p>
          <a:endParaRPr lang="ru-RU"/>
        </a:p>
      </dgm:t>
    </dgm:pt>
    <dgm:pt modelId="{4529D3B4-08DB-4D72-B6B7-70FD32AE2A84}">
      <dgm:prSet phldrT="[Текст]"/>
      <dgm:spPr/>
      <dgm:t>
        <a:bodyPr/>
        <a:lstStyle/>
        <a:p>
          <a:r>
            <a:rPr lang="ru-RU" dirty="0" smtClean="0"/>
            <a:t>Технология исследовательской деятельности</a:t>
          </a:r>
          <a:endParaRPr lang="ru-RU" dirty="0"/>
        </a:p>
      </dgm:t>
    </dgm:pt>
    <dgm:pt modelId="{BD85B23E-762E-41B7-9F84-3A4F9C3D12BF}" type="parTrans" cxnId="{A9F2A487-79AA-4529-80FB-104F5056F20D}">
      <dgm:prSet/>
      <dgm:spPr/>
      <dgm:t>
        <a:bodyPr/>
        <a:lstStyle/>
        <a:p>
          <a:endParaRPr lang="ru-RU"/>
        </a:p>
      </dgm:t>
    </dgm:pt>
    <dgm:pt modelId="{609049DA-2861-4CEC-AB06-583FB564D48D}" type="sibTrans" cxnId="{A9F2A487-79AA-4529-80FB-104F5056F20D}">
      <dgm:prSet/>
      <dgm:spPr/>
      <dgm:t>
        <a:bodyPr/>
        <a:lstStyle/>
        <a:p>
          <a:endParaRPr lang="ru-RU"/>
        </a:p>
      </dgm:t>
    </dgm:pt>
    <dgm:pt modelId="{CCB92BD5-0B5F-49F9-825D-C36798EE1847}">
      <dgm:prSet phldrT="[Текст]" custT="1"/>
      <dgm:spPr/>
      <dgm:t>
        <a:bodyPr/>
        <a:lstStyle/>
        <a:p>
          <a:r>
            <a:rPr lang="ru-RU" sz="2400" dirty="0" smtClean="0"/>
            <a:t>Игровые технологии</a:t>
          </a:r>
          <a:endParaRPr lang="ru-RU" sz="2400" dirty="0"/>
        </a:p>
      </dgm:t>
    </dgm:pt>
    <dgm:pt modelId="{53321280-18AF-4A84-A83D-02607321BAA8}" type="parTrans" cxnId="{505C64B7-BC29-43AC-AB4D-0FB109B22E5D}">
      <dgm:prSet/>
      <dgm:spPr/>
      <dgm:t>
        <a:bodyPr/>
        <a:lstStyle/>
        <a:p>
          <a:endParaRPr lang="ru-RU"/>
        </a:p>
      </dgm:t>
    </dgm:pt>
    <dgm:pt modelId="{56B2DED5-7A92-48CC-8DC9-F5CA60480C87}" type="sibTrans" cxnId="{505C64B7-BC29-43AC-AB4D-0FB109B22E5D}">
      <dgm:prSet/>
      <dgm:spPr/>
      <dgm:t>
        <a:bodyPr/>
        <a:lstStyle/>
        <a:p>
          <a:endParaRPr lang="ru-RU"/>
        </a:p>
      </dgm:t>
    </dgm:pt>
    <dgm:pt modelId="{27B75056-204C-4221-B1F2-D7AE4898F953}" type="pres">
      <dgm:prSet presAssocID="{28960102-BFCD-440A-B575-D7A2BA2C8BA2}" presName="Name0" presStyleCnt="0">
        <dgm:presLayoutVars>
          <dgm:dir/>
          <dgm:resizeHandles val="exact"/>
        </dgm:presLayoutVars>
      </dgm:prSet>
      <dgm:spPr/>
    </dgm:pt>
    <dgm:pt modelId="{9F63CE39-CF69-499B-966E-1E3E423B65E0}" type="pres">
      <dgm:prSet presAssocID="{28960102-BFCD-440A-B575-D7A2BA2C8BA2}" presName="fgShape" presStyleLbl="fgShp" presStyleIdx="0" presStyleCnt="1"/>
      <dgm:spPr/>
    </dgm:pt>
    <dgm:pt modelId="{8126883E-FC2F-4D89-9B87-218404687AC9}" type="pres">
      <dgm:prSet presAssocID="{28960102-BFCD-440A-B575-D7A2BA2C8BA2}" presName="linComp" presStyleCnt="0"/>
      <dgm:spPr/>
    </dgm:pt>
    <dgm:pt modelId="{75F46C4B-EE8F-40DA-AB1E-75E38AE4C610}" type="pres">
      <dgm:prSet presAssocID="{869315BC-2426-416F-9DDB-88A45424B49F}" presName="compNode" presStyleCnt="0"/>
      <dgm:spPr/>
    </dgm:pt>
    <dgm:pt modelId="{C814C8BE-AEAC-4E11-A914-9F7491272DDA}" type="pres">
      <dgm:prSet presAssocID="{869315BC-2426-416F-9DDB-88A45424B49F}" presName="bkgdShape" presStyleLbl="node1" presStyleIdx="0" presStyleCnt="4"/>
      <dgm:spPr/>
      <dgm:t>
        <a:bodyPr/>
        <a:lstStyle/>
        <a:p>
          <a:endParaRPr lang="ru-RU"/>
        </a:p>
      </dgm:t>
    </dgm:pt>
    <dgm:pt modelId="{2C860EE1-C8D1-4235-A610-3A07E8FBDB26}" type="pres">
      <dgm:prSet presAssocID="{869315BC-2426-416F-9DDB-88A45424B49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406DB8-8A75-4D62-803A-D0C8933CFBCE}" type="pres">
      <dgm:prSet presAssocID="{869315BC-2426-416F-9DDB-88A45424B49F}" presName="invisiNode" presStyleLbl="node1" presStyleIdx="0" presStyleCnt="4"/>
      <dgm:spPr/>
    </dgm:pt>
    <dgm:pt modelId="{54834832-D068-454E-96C3-58072233E663}" type="pres">
      <dgm:prSet presAssocID="{869315BC-2426-416F-9DDB-88A45424B49F}" presName="imagNode" presStyleLbl="f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507CB10-FB41-43DA-98DC-88AF8F6DFF9A}" type="pres">
      <dgm:prSet presAssocID="{A7AFD375-47A5-472F-8C37-140048CC02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55673A-E7F3-4DBD-B3BE-9F5C2180E8CF}" type="pres">
      <dgm:prSet presAssocID="{203FCA6E-1A15-4F83-9CDC-195EE711DCED}" presName="compNode" presStyleCnt="0"/>
      <dgm:spPr/>
    </dgm:pt>
    <dgm:pt modelId="{132E14A2-E4D1-448C-B918-B2B759B87657}" type="pres">
      <dgm:prSet presAssocID="{203FCA6E-1A15-4F83-9CDC-195EE711DCED}" presName="bkgdShape" presStyleLbl="node1" presStyleIdx="1" presStyleCnt="4"/>
      <dgm:spPr/>
      <dgm:t>
        <a:bodyPr/>
        <a:lstStyle/>
        <a:p>
          <a:endParaRPr lang="ru-RU"/>
        </a:p>
      </dgm:t>
    </dgm:pt>
    <dgm:pt modelId="{FA85CDAF-76CB-430A-BB64-510BDDBF534C}" type="pres">
      <dgm:prSet presAssocID="{203FCA6E-1A15-4F83-9CDC-195EE711DCE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508E9-F709-4523-8944-7BFCB8FC236C}" type="pres">
      <dgm:prSet presAssocID="{203FCA6E-1A15-4F83-9CDC-195EE711DCED}" presName="invisiNode" presStyleLbl="node1" presStyleIdx="1" presStyleCnt="4"/>
      <dgm:spPr/>
    </dgm:pt>
    <dgm:pt modelId="{560720F2-2F48-4FCE-827D-C8E96BC9B845}" type="pres">
      <dgm:prSet presAssocID="{203FCA6E-1A15-4F83-9CDC-195EE711DCED}" presName="imagNode" presStyleLbl="f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82AFBB0-9261-4AFF-9C6E-1E725472223C}" type="pres">
      <dgm:prSet presAssocID="{2135A387-76C9-4ABB-A946-5FAB7AF8FC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6680CD0-994D-479B-9722-7A9D55470818}" type="pres">
      <dgm:prSet presAssocID="{4529D3B4-08DB-4D72-B6B7-70FD32AE2A84}" presName="compNode" presStyleCnt="0"/>
      <dgm:spPr/>
    </dgm:pt>
    <dgm:pt modelId="{5C2D4AAC-C46F-452C-8E98-1CD5CD659BC7}" type="pres">
      <dgm:prSet presAssocID="{4529D3B4-08DB-4D72-B6B7-70FD32AE2A84}" presName="bkgdShape" presStyleLbl="node1" presStyleIdx="2" presStyleCnt="4"/>
      <dgm:spPr/>
      <dgm:t>
        <a:bodyPr/>
        <a:lstStyle/>
        <a:p>
          <a:endParaRPr lang="ru-RU"/>
        </a:p>
      </dgm:t>
    </dgm:pt>
    <dgm:pt modelId="{AF9F1357-3EB8-4E8D-BBC2-C36B29A22D22}" type="pres">
      <dgm:prSet presAssocID="{4529D3B4-08DB-4D72-B6B7-70FD32AE2A8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FEDE3-0BC3-4C8B-8F63-B9A80BE08986}" type="pres">
      <dgm:prSet presAssocID="{4529D3B4-08DB-4D72-B6B7-70FD32AE2A84}" presName="invisiNode" presStyleLbl="node1" presStyleIdx="2" presStyleCnt="4"/>
      <dgm:spPr/>
    </dgm:pt>
    <dgm:pt modelId="{998C4DD5-D7EA-4053-8512-4B2571E8B59B}" type="pres">
      <dgm:prSet presAssocID="{4529D3B4-08DB-4D72-B6B7-70FD32AE2A84}" presName="imagNode" presStyleLbl="fgImgPlac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9EF6E3A-3EBD-402B-918A-D11E1CCAE250}" type="pres">
      <dgm:prSet presAssocID="{609049DA-2861-4CEC-AB06-583FB564D48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841197-824B-4EB8-A5EA-FA5AF4B18235}" type="pres">
      <dgm:prSet presAssocID="{CCB92BD5-0B5F-49F9-825D-C36798EE1847}" presName="compNode" presStyleCnt="0"/>
      <dgm:spPr/>
    </dgm:pt>
    <dgm:pt modelId="{076F50DF-8656-4456-9012-1E2BA10A2BA6}" type="pres">
      <dgm:prSet presAssocID="{CCB92BD5-0B5F-49F9-825D-C36798EE1847}" presName="bkgdShape" presStyleLbl="node1" presStyleIdx="3" presStyleCnt="4"/>
      <dgm:spPr/>
      <dgm:t>
        <a:bodyPr/>
        <a:lstStyle/>
        <a:p>
          <a:endParaRPr lang="ru-RU"/>
        </a:p>
      </dgm:t>
    </dgm:pt>
    <dgm:pt modelId="{3FB10AFF-85AB-4E45-B8AB-3DF8B8951158}" type="pres">
      <dgm:prSet presAssocID="{CCB92BD5-0B5F-49F9-825D-C36798EE1847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74C5-AC7A-4044-B856-6CC97A50F0A6}" type="pres">
      <dgm:prSet presAssocID="{CCB92BD5-0B5F-49F9-825D-C36798EE1847}" presName="invisiNode" presStyleLbl="node1" presStyleIdx="3" presStyleCnt="4"/>
      <dgm:spPr/>
    </dgm:pt>
    <dgm:pt modelId="{922E5095-C94B-43D0-8BA4-CAAAF9B706C8}" type="pres">
      <dgm:prSet presAssocID="{CCB92BD5-0B5F-49F9-825D-C36798EE1847}" presName="imagNode" presStyleLbl="fgImgPlac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A9F2A487-79AA-4529-80FB-104F5056F20D}" srcId="{28960102-BFCD-440A-B575-D7A2BA2C8BA2}" destId="{4529D3B4-08DB-4D72-B6B7-70FD32AE2A84}" srcOrd="2" destOrd="0" parTransId="{BD85B23E-762E-41B7-9F84-3A4F9C3D12BF}" sibTransId="{609049DA-2861-4CEC-AB06-583FB564D48D}"/>
    <dgm:cxn modelId="{0303194B-DB38-4832-A03F-20C2FEE1A196}" srcId="{28960102-BFCD-440A-B575-D7A2BA2C8BA2}" destId="{203FCA6E-1A15-4F83-9CDC-195EE711DCED}" srcOrd="1" destOrd="0" parTransId="{02BB661F-7FD6-4FD8-A6A2-E582475A0970}" sibTransId="{2135A387-76C9-4ABB-A946-5FAB7AF8FCCE}"/>
    <dgm:cxn modelId="{D834F685-551C-4AE3-ADC2-936BDC5AA969}" type="presOf" srcId="{28960102-BFCD-440A-B575-D7A2BA2C8BA2}" destId="{27B75056-204C-4221-B1F2-D7AE4898F953}" srcOrd="0" destOrd="0" presId="urn:microsoft.com/office/officeart/2005/8/layout/hList7"/>
    <dgm:cxn modelId="{AB6EDDDA-4EE2-40E9-A70D-567EBAB9ADA8}" type="presOf" srcId="{CCB92BD5-0B5F-49F9-825D-C36798EE1847}" destId="{076F50DF-8656-4456-9012-1E2BA10A2BA6}" srcOrd="0" destOrd="0" presId="urn:microsoft.com/office/officeart/2005/8/layout/hList7"/>
    <dgm:cxn modelId="{B5B19046-00A6-4C7F-8009-C1C132D02270}" type="presOf" srcId="{869315BC-2426-416F-9DDB-88A45424B49F}" destId="{2C860EE1-C8D1-4235-A610-3A07E8FBDB26}" srcOrd="1" destOrd="0" presId="urn:microsoft.com/office/officeart/2005/8/layout/hList7"/>
    <dgm:cxn modelId="{CF4D3975-0CCE-4A33-B639-42F14EF61EFB}" type="presOf" srcId="{4529D3B4-08DB-4D72-B6B7-70FD32AE2A84}" destId="{AF9F1357-3EB8-4E8D-BBC2-C36B29A22D22}" srcOrd="1" destOrd="0" presId="urn:microsoft.com/office/officeart/2005/8/layout/hList7"/>
    <dgm:cxn modelId="{835787D3-3D7C-4DA3-8FF5-6D3ECAA9B48D}" type="presOf" srcId="{203FCA6E-1A15-4F83-9CDC-195EE711DCED}" destId="{132E14A2-E4D1-448C-B918-B2B759B87657}" srcOrd="0" destOrd="0" presId="urn:microsoft.com/office/officeart/2005/8/layout/hList7"/>
    <dgm:cxn modelId="{BBF483A8-8E85-487B-A1B8-3BAFF3E78500}" type="presOf" srcId="{203FCA6E-1A15-4F83-9CDC-195EE711DCED}" destId="{FA85CDAF-76CB-430A-BB64-510BDDBF534C}" srcOrd="1" destOrd="0" presId="urn:microsoft.com/office/officeart/2005/8/layout/hList7"/>
    <dgm:cxn modelId="{505C64B7-BC29-43AC-AB4D-0FB109B22E5D}" srcId="{28960102-BFCD-440A-B575-D7A2BA2C8BA2}" destId="{CCB92BD5-0B5F-49F9-825D-C36798EE1847}" srcOrd="3" destOrd="0" parTransId="{53321280-18AF-4A84-A83D-02607321BAA8}" sibTransId="{56B2DED5-7A92-48CC-8DC9-F5CA60480C87}"/>
    <dgm:cxn modelId="{A22A4CF7-1132-42F7-BE4C-9B430E29FF53}" type="presOf" srcId="{869315BC-2426-416F-9DDB-88A45424B49F}" destId="{C814C8BE-AEAC-4E11-A914-9F7491272DDA}" srcOrd="0" destOrd="0" presId="urn:microsoft.com/office/officeart/2005/8/layout/hList7"/>
    <dgm:cxn modelId="{69085F44-E810-4848-9B8B-2A128D7DB0A5}" srcId="{28960102-BFCD-440A-B575-D7A2BA2C8BA2}" destId="{869315BC-2426-416F-9DDB-88A45424B49F}" srcOrd="0" destOrd="0" parTransId="{8D666297-F57B-4C7A-8EDF-E5325E8BA3CB}" sibTransId="{A7AFD375-47A5-472F-8C37-140048CC02FA}"/>
    <dgm:cxn modelId="{E54FD871-289E-4B98-A27B-FCE7548B946B}" type="presOf" srcId="{609049DA-2861-4CEC-AB06-583FB564D48D}" destId="{39EF6E3A-3EBD-402B-918A-D11E1CCAE250}" srcOrd="0" destOrd="0" presId="urn:microsoft.com/office/officeart/2005/8/layout/hList7"/>
    <dgm:cxn modelId="{A09A38A0-7F7F-4347-9C6B-BCF8C0C7FF13}" type="presOf" srcId="{A7AFD375-47A5-472F-8C37-140048CC02FA}" destId="{B507CB10-FB41-43DA-98DC-88AF8F6DFF9A}" srcOrd="0" destOrd="0" presId="urn:microsoft.com/office/officeart/2005/8/layout/hList7"/>
    <dgm:cxn modelId="{888DBA98-B403-45A9-A9A7-6C435A428092}" type="presOf" srcId="{4529D3B4-08DB-4D72-B6B7-70FD32AE2A84}" destId="{5C2D4AAC-C46F-452C-8E98-1CD5CD659BC7}" srcOrd="0" destOrd="0" presId="urn:microsoft.com/office/officeart/2005/8/layout/hList7"/>
    <dgm:cxn modelId="{2A90D2DE-BC7A-48F9-95CF-FA54A579D0A1}" type="presOf" srcId="{CCB92BD5-0B5F-49F9-825D-C36798EE1847}" destId="{3FB10AFF-85AB-4E45-B8AB-3DF8B8951158}" srcOrd="1" destOrd="0" presId="urn:microsoft.com/office/officeart/2005/8/layout/hList7"/>
    <dgm:cxn modelId="{F49D813A-F6C2-4C26-B682-3FE8BF653670}" type="presOf" srcId="{2135A387-76C9-4ABB-A946-5FAB7AF8FCCE}" destId="{182AFBB0-9261-4AFF-9C6E-1E725472223C}" srcOrd="0" destOrd="0" presId="urn:microsoft.com/office/officeart/2005/8/layout/hList7"/>
    <dgm:cxn modelId="{A710CEEA-5426-4EE3-8616-01A2FE1191E2}" type="presParOf" srcId="{27B75056-204C-4221-B1F2-D7AE4898F953}" destId="{9F63CE39-CF69-499B-966E-1E3E423B65E0}" srcOrd="0" destOrd="0" presId="urn:microsoft.com/office/officeart/2005/8/layout/hList7"/>
    <dgm:cxn modelId="{212F3502-6576-464D-9C95-95CB47C36175}" type="presParOf" srcId="{27B75056-204C-4221-B1F2-D7AE4898F953}" destId="{8126883E-FC2F-4D89-9B87-218404687AC9}" srcOrd="1" destOrd="0" presId="urn:microsoft.com/office/officeart/2005/8/layout/hList7"/>
    <dgm:cxn modelId="{268043D8-AE86-4AE6-A43A-C98C22A7A643}" type="presParOf" srcId="{8126883E-FC2F-4D89-9B87-218404687AC9}" destId="{75F46C4B-EE8F-40DA-AB1E-75E38AE4C610}" srcOrd="0" destOrd="0" presId="urn:microsoft.com/office/officeart/2005/8/layout/hList7"/>
    <dgm:cxn modelId="{A7206DEC-6DCD-470C-B0FF-08DB250DE56A}" type="presParOf" srcId="{75F46C4B-EE8F-40DA-AB1E-75E38AE4C610}" destId="{C814C8BE-AEAC-4E11-A914-9F7491272DDA}" srcOrd="0" destOrd="0" presId="urn:microsoft.com/office/officeart/2005/8/layout/hList7"/>
    <dgm:cxn modelId="{35A6D763-B180-461E-8A5D-0569A6F8DB50}" type="presParOf" srcId="{75F46C4B-EE8F-40DA-AB1E-75E38AE4C610}" destId="{2C860EE1-C8D1-4235-A610-3A07E8FBDB26}" srcOrd="1" destOrd="0" presId="urn:microsoft.com/office/officeart/2005/8/layout/hList7"/>
    <dgm:cxn modelId="{D03D5039-8DB0-46DB-A017-27BDD8595F26}" type="presParOf" srcId="{75F46C4B-EE8F-40DA-AB1E-75E38AE4C610}" destId="{4D406DB8-8A75-4D62-803A-D0C8933CFBCE}" srcOrd="2" destOrd="0" presId="urn:microsoft.com/office/officeart/2005/8/layout/hList7"/>
    <dgm:cxn modelId="{19FA4552-E49F-4001-8A5B-05A7FE3C8203}" type="presParOf" srcId="{75F46C4B-EE8F-40DA-AB1E-75E38AE4C610}" destId="{54834832-D068-454E-96C3-58072233E663}" srcOrd="3" destOrd="0" presId="urn:microsoft.com/office/officeart/2005/8/layout/hList7"/>
    <dgm:cxn modelId="{40F5920D-EFB5-4CE2-873F-7DB26528F21D}" type="presParOf" srcId="{8126883E-FC2F-4D89-9B87-218404687AC9}" destId="{B507CB10-FB41-43DA-98DC-88AF8F6DFF9A}" srcOrd="1" destOrd="0" presId="urn:microsoft.com/office/officeart/2005/8/layout/hList7"/>
    <dgm:cxn modelId="{73CA0554-B2DA-41E7-A3A7-079C4E63EE58}" type="presParOf" srcId="{8126883E-FC2F-4D89-9B87-218404687AC9}" destId="{5D55673A-E7F3-4DBD-B3BE-9F5C2180E8CF}" srcOrd="2" destOrd="0" presId="urn:microsoft.com/office/officeart/2005/8/layout/hList7"/>
    <dgm:cxn modelId="{B0D96934-A435-4910-83D9-AA65DF94AB36}" type="presParOf" srcId="{5D55673A-E7F3-4DBD-B3BE-9F5C2180E8CF}" destId="{132E14A2-E4D1-448C-B918-B2B759B87657}" srcOrd="0" destOrd="0" presId="urn:microsoft.com/office/officeart/2005/8/layout/hList7"/>
    <dgm:cxn modelId="{624B19B0-06C6-4592-9582-B52A8535F436}" type="presParOf" srcId="{5D55673A-E7F3-4DBD-B3BE-9F5C2180E8CF}" destId="{FA85CDAF-76CB-430A-BB64-510BDDBF534C}" srcOrd="1" destOrd="0" presId="urn:microsoft.com/office/officeart/2005/8/layout/hList7"/>
    <dgm:cxn modelId="{D6EFED6E-4191-4E0E-A50E-560C1687F876}" type="presParOf" srcId="{5D55673A-E7F3-4DBD-B3BE-9F5C2180E8CF}" destId="{C23508E9-F709-4523-8944-7BFCB8FC236C}" srcOrd="2" destOrd="0" presId="urn:microsoft.com/office/officeart/2005/8/layout/hList7"/>
    <dgm:cxn modelId="{1AD025D3-B795-4111-943E-DA725B573F21}" type="presParOf" srcId="{5D55673A-E7F3-4DBD-B3BE-9F5C2180E8CF}" destId="{560720F2-2F48-4FCE-827D-C8E96BC9B845}" srcOrd="3" destOrd="0" presId="urn:microsoft.com/office/officeart/2005/8/layout/hList7"/>
    <dgm:cxn modelId="{B3F8A9FA-3BF4-4D2D-9297-41154E88C1B7}" type="presParOf" srcId="{8126883E-FC2F-4D89-9B87-218404687AC9}" destId="{182AFBB0-9261-4AFF-9C6E-1E725472223C}" srcOrd="3" destOrd="0" presId="urn:microsoft.com/office/officeart/2005/8/layout/hList7"/>
    <dgm:cxn modelId="{D70C4AA1-7BE4-48A2-8B50-27E2D8545308}" type="presParOf" srcId="{8126883E-FC2F-4D89-9B87-218404687AC9}" destId="{96680CD0-994D-479B-9722-7A9D55470818}" srcOrd="4" destOrd="0" presId="urn:microsoft.com/office/officeart/2005/8/layout/hList7"/>
    <dgm:cxn modelId="{DEE84B10-DA52-49A2-ABC3-B0DD23CE265A}" type="presParOf" srcId="{96680CD0-994D-479B-9722-7A9D55470818}" destId="{5C2D4AAC-C46F-452C-8E98-1CD5CD659BC7}" srcOrd="0" destOrd="0" presId="urn:microsoft.com/office/officeart/2005/8/layout/hList7"/>
    <dgm:cxn modelId="{D459A19A-169B-48C4-82B0-1F43C293EF6C}" type="presParOf" srcId="{96680CD0-994D-479B-9722-7A9D55470818}" destId="{AF9F1357-3EB8-4E8D-BBC2-C36B29A22D22}" srcOrd="1" destOrd="0" presId="urn:microsoft.com/office/officeart/2005/8/layout/hList7"/>
    <dgm:cxn modelId="{B197A28C-1727-4BB2-965F-B7C796E51233}" type="presParOf" srcId="{96680CD0-994D-479B-9722-7A9D55470818}" destId="{9FFFEDE3-0BC3-4C8B-8F63-B9A80BE08986}" srcOrd="2" destOrd="0" presId="urn:microsoft.com/office/officeart/2005/8/layout/hList7"/>
    <dgm:cxn modelId="{D78D6741-B78C-4B2D-999F-A88513BDDD96}" type="presParOf" srcId="{96680CD0-994D-479B-9722-7A9D55470818}" destId="{998C4DD5-D7EA-4053-8512-4B2571E8B59B}" srcOrd="3" destOrd="0" presId="urn:microsoft.com/office/officeart/2005/8/layout/hList7"/>
    <dgm:cxn modelId="{FA33F834-0F1A-4C96-A4C6-312B706059DA}" type="presParOf" srcId="{8126883E-FC2F-4D89-9B87-218404687AC9}" destId="{39EF6E3A-3EBD-402B-918A-D11E1CCAE250}" srcOrd="5" destOrd="0" presId="urn:microsoft.com/office/officeart/2005/8/layout/hList7"/>
    <dgm:cxn modelId="{E7DA42A1-FFCE-4A81-B0F3-E96A3AA0F0DC}" type="presParOf" srcId="{8126883E-FC2F-4D89-9B87-218404687AC9}" destId="{9D841197-824B-4EB8-A5EA-FA5AF4B18235}" srcOrd="6" destOrd="0" presId="urn:microsoft.com/office/officeart/2005/8/layout/hList7"/>
    <dgm:cxn modelId="{C6E155EF-5504-47B4-9824-25933080A08C}" type="presParOf" srcId="{9D841197-824B-4EB8-A5EA-FA5AF4B18235}" destId="{076F50DF-8656-4456-9012-1E2BA10A2BA6}" srcOrd="0" destOrd="0" presId="urn:microsoft.com/office/officeart/2005/8/layout/hList7"/>
    <dgm:cxn modelId="{702AB277-6FC1-409F-8758-78FD48285439}" type="presParOf" srcId="{9D841197-824B-4EB8-A5EA-FA5AF4B18235}" destId="{3FB10AFF-85AB-4E45-B8AB-3DF8B8951158}" srcOrd="1" destOrd="0" presId="urn:microsoft.com/office/officeart/2005/8/layout/hList7"/>
    <dgm:cxn modelId="{ED39E21E-E690-4558-B44E-639D3CBF0575}" type="presParOf" srcId="{9D841197-824B-4EB8-A5EA-FA5AF4B18235}" destId="{311574C5-AC7A-4044-B856-6CC97A50F0A6}" srcOrd="2" destOrd="0" presId="urn:microsoft.com/office/officeart/2005/8/layout/hList7"/>
    <dgm:cxn modelId="{08A923BA-74EE-49A5-9311-C8BD7CDD39DF}" type="presParOf" srcId="{9D841197-824B-4EB8-A5EA-FA5AF4B18235}" destId="{922E5095-C94B-43D0-8BA4-CAAAF9B706C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7FBB-C14F-4B8A-819F-799832CF91F5}">
      <dsp:nvSpPr>
        <dsp:cNvPr id="0" name=""/>
        <dsp:cNvSpPr/>
      </dsp:nvSpPr>
      <dsp:spPr>
        <a:xfrm>
          <a:off x="0" y="0"/>
          <a:ext cx="10511481" cy="3492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НАЧАЛЬНОЕ ОБЩЕЕ ОБРАЗОВАНИЕ</a:t>
          </a:r>
          <a:endParaRPr lang="ru-RU" sz="4400" b="1" kern="1200" dirty="0"/>
        </a:p>
      </dsp:txBody>
      <dsp:txXfrm>
        <a:off x="0" y="0"/>
        <a:ext cx="10511481" cy="1886135"/>
      </dsp:txXfrm>
    </dsp:sp>
    <dsp:sp modelId="{4A56D7E3-52ED-4914-9892-AEFB99C24586}">
      <dsp:nvSpPr>
        <dsp:cNvPr id="0" name=""/>
        <dsp:cNvSpPr/>
      </dsp:nvSpPr>
      <dsp:spPr>
        <a:xfrm>
          <a:off x="0" y="1816278"/>
          <a:ext cx="2627870" cy="160670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Повышение финансовой грамотности в рамках изучения математики и окружающего мира</a:t>
          </a:r>
          <a:endParaRPr lang="ru-RU" sz="1800" kern="1200" dirty="0"/>
        </a:p>
      </dsp:txBody>
      <dsp:txXfrm>
        <a:off x="0" y="1816278"/>
        <a:ext cx="2627870" cy="1606707"/>
      </dsp:txXfrm>
    </dsp:sp>
    <dsp:sp modelId="{FF2942B9-6F62-4834-9A0A-FE9F3D168DD2}">
      <dsp:nvSpPr>
        <dsp:cNvPr id="0" name=""/>
        <dsp:cNvSpPr/>
      </dsp:nvSpPr>
      <dsp:spPr>
        <a:xfrm>
          <a:off x="2627870" y="1816278"/>
          <a:ext cx="2627870" cy="1606707"/>
        </a:xfrm>
        <a:prstGeom prst="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Внеурочная деятельность</a:t>
          </a:r>
          <a:endParaRPr lang="ru-RU" sz="1800" kern="1200" dirty="0"/>
        </a:p>
      </dsp:txBody>
      <dsp:txXfrm>
        <a:off x="2627870" y="1816278"/>
        <a:ext cx="2627870" cy="1606707"/>
      </dsp:txXfrm>
    </dsp:sp>
    <dsp:sp modelId="{A46D38D1-24BA-4B94-B752-1D9312EA3D49}">
      <dsp:nvSpPr>
        <dsp:cNvPr id="0" name=""/>
        <dsp:cNvSpPr/>
      </dsp:nvSpPr>
      <dsp:spPr>
        <a:xfrm>
          <a:off x="5255740" y="1816278"/>
          <a:ext cx="2627870" cy="1606707"/>
        </a:xfrm>
        <a:prstGeom prst="rect">
          <a:avLst/>
        </a:prstGeom>
        <a:solidFill>
          <a:schemeClr val="accent5">
            <a:tint val="40000"/>
            <a:alpha val="90000"/>
            <a:hueOff val="-4927836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Предметные недели   по финансовой грамотности</a:t>
          </a:r>
          <a:endParaRPr lang="ru-RU" sz="1800" kern="1200" dirty="0"/>
        </a:p>
      </dsp:txBody>
      <dsp:txXfrm>
        <a:off x="5255740" y="1816278"/>
        <a:ext cx="2627870" cy="1606707"/>
      </dsp:txXfrm>
    </dsp:sp>
    <dsp:sp modelId="{68964F18-B88D-40E1-98C0-164010C9561B}">
      <dsp:nvSpPr>
        <dsp:cNvPr id="0" name=""/>
        <dsp:cNvSpPr/>
      </dsp:nvSpPr>
      <dsp:spPr>
        <a:xfrm>
          <a:off x="7883610" y="1816278"/>
          <a:ext cx="2627870" cy="1606707"/>
        </a:xfrm>
        <a:prstGeom prst="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 Работа с родителями</a:t>
          </a:r>
          <a:endParaRPr lang="ru-RU" sz="1800" kern="1200" dirty="0"/>
        </a:p>
      </dsp:txBody>
      <dsp:txXfrm>
        <a:off x="7883610" y="1816278"/>
        <a:ext cx="2627870" cy="160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4C8BE-AEAC-4E11-A914-9F7491272DDA}">
      <dsp:nvSpPr>
        <dsp:cNvPr id="0" name=""/>
        <dsp:cNvSpPr/>
      </dsp:nvSpPr>
      <dsp:spPr>
        <a:xfrm>
          <a:off x="2531" y="0"/>
          <a:ext cx="2653400" cy="4457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Технология проблемного обучения</a:t>
          </a:r>
          <a:endParaRPr lang="ru-RU" sz="2300" kern="1200" dirty="0"/>
        </a:p>
      </dsp:txBody>
      <dsp:txXfrm>
        <a:off x="2531" y="1783125"/>
        <a:ext cx="2653400" cy="1783125"/>
      </dsp:txXfrm>
    </dsp:sp>
    <dsp:sp modelId="{54834832-D068-454E-96C3-58072233E663}">
      <dsp:nvSpPr>
        <dsp:cNvPr id="0" name=""/>
        <dsp:cNvSpPr/>
      </dsp:nvSpPr>
      <dsp:spPr>
        <a:xfrm>
          <a:off x="587005" y="267468"/>
          <a:ext cx="1484452" cy="148445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E14A2-E4D1-448C-B918-B2B759B87657}">
      <dsp:nvSpPr>
        <dsp:cNvPr id="0" name=""/>
        <dsp:cNvSpPr/>
      </dsp:nvSpPr>
      <dsp:spPr>
        <a:xfrm>
          <a:off x="2735533" y="0"/>
          <a:ext cx="2653400" cy="4457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Технология проектной деятельности</a:t>
          </a:r>
          <a:endParaRPr lang="ru-RU" sz="2300" kern="1200" dirty="0"/>
        </a:p>
      </dsp:txBody>
      <dsp:txXfrm>
        <a:off x="2735533" y="1783125"/>
        <a:ext cx="2653400" cy="1783125"/>
      </dsp:txXfrm>
    </dsp:sp>
    <dsp:sp modelId="{560720F2-2F48-4FCE-827D-C8E96BC9B845}">
      <dsp:nvSpPr>
        <dsp:cNvPr id="0" name=""/>
        <dsp:cNvSpPr/>
      </dsp:nvSpPr>
      <dsp:spPr>
        <a:xfrm>
          <a:off x="3320007" y="267468"/>
          <a:ext cx="1484452" cy="1484452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D4AAC-C46F-452C-8E98-1CD5CD659BC7}">
      <dsp:nvSpPr>
        <dsp:cNvPr id="0" name=""/>
        <dsp:cNvSpPr/>
      </dsp:nvSpPr>
      <dsp:spPr>
        <a:xfrm>
          <a:off x="5468536" y="0"/>
          <a:ext cx="2653400" cy="4457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Технология исследовательской деятельности</a:t>
          </a:r>
          <a:endParaRPr lang="ru-RU" sz="2200" kern="1200" dirty="0"/>
        </a:p>
      </dsp:txBody>
      <dsp:txXfrm>
        <a:off x="5468536" y="1783125"/>
        <a:ext cx="2653400" cy="1783125"/>
      </dsp:txXfrm>
    </dsp:sp>
    <dsp:sp modelId="{998C4DD5-D7EA-4053-8512-4B2571E8B59B}">
      <dsp:nvSpPr>
        <dsp:cNvPr id="0" name=""/>
        <dsp:cNvSpPr/>
      </dsp:nvSpPr>
      <dsp:spPr>
        <a:xfrm>
          <a:off x="6053010" y="267468"/>
          <a:ext cx="1484452" cy="1484452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F50DF-8656-4456-9012-1E2BA10A2BA6}">
      <dsp:nvSpPr>
        <dsp:cNvPr id="0" name=""/>
        <dsp:cNvSpPr/>
      </dsp:nvSpPr>
      <dsp:spPr>
        <a:xfrm>
          <a:off x="8201538" y="0"/>
          <a:ext cx="2653400" cy="4457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Игровые технологии</a:t>
          </a:r>
          <a:endParaRPr lang="ru-RU" sz="2400" kern="1200" dirty="0"/>
        </a:p>
      </dsp:txBody>
      <dsp:txXfrm>
        <a:off x="8201538" y="1783125"/>
        <a:ext cx="2653400" cy="1783125"/>
      </dsp:txXfrm>
    </dsp:sp>
    <dsp:sp modelId="{922E5095-C94B-43D0-8BA4-CAAAF9B706C8}">
      <dsp:nvSpPr>
        <dsp:cNvPr id="0" name=""/>
        <dsp:cNvSpPr/>
      </dsp:nvSpPr>
      <dsp:spPr>
        <a:xfrm>
          <a:off x="8786012" y="267468"/>
          <a:ext cx="1484452" cy="1484452"/>
        </a:xfrm>
        <a:prstGeom prst="ellipse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3CE39-CF69-499B-966E-1E3E423B65E0}">
      <dsp:nvSpPr>
        <dsp:cNvPr id="0" name=""/>
        <dsp:cNvSpPr/>
      </dsp:nvSpPr>
      <dsp:spPr>
        <a:xfrm>
          <a:off x="434298" y="3566251"/>
          <a:ext cx="9988872" cy="66867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66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8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2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4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1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34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19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9124-696C-4D8A-9B3F-76D57B6DBBC2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20D6B-5AAA-4764-8646-7482135003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052" y="1674674"/>
            <a:ext cx="883517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современных </a:t>
            </a:r>
          </a:p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технологий</a:t>
            </a:r>
          </a:p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финансовой </a:t>
            </a:r>
          </a:p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обучающихся </a:t>
            </a:r>
          </a:p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начальной школы</a:t>
            </a:r>
            <a:endParaRPr lang="ru-RU" sz="4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1067" y="6155548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Астрецова Надежда Владимировна, 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НМЦ развития финансовой грамотности в СК, доцент кафедры начального образования СКИРО ПК и ПРО, кандидат педагогических наук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559435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учебных занятий: проектирование и исследование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67117"/>
              </p:ext>
            </p:extLst>
          </p:nvPr>
        </p:nvGraphicFramePr>
        <p:xfrm>
          <a:off x="1438876" y="2087147"/>
          <a:ext cx="8128000" cy="3474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Встречи со специалистами финансовых организаций</a:t>
                      </a:r>
                      <a:r>
                        <a:rPr lang="ru-RU" baseline="0" dirty="0" smtClean="0"/>
                        <a:t> и институтов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baseline="0" dirty="0" smtClean="0"/>
                        <a:t>активизация познавательной деятельности обучающихся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Экскурсионная</a:t>
                      </a:r>
                      <a:r>
                        <a:rPr lang="ru-RU" b="1" baseline="0" dirty="0" smtClean="0"/>
                        <a:t> деятельность (музеи)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/>
                        <a:t>предпринимательства</a:t>
                      </a:r>
                      <a:r>
                        <a:rPr lang="ru-RU" b="0" baseline="0" dirty="0" smtClean="0"/>
                        <a:t> и меценатства, денег, музейно-экспозиционный фонд Банка России и министерства финансов;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baseline="0" dirty="0" smtClean="0"/>
                        <a:t>предприятия и объекты инфраструктуры города;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/>
                        <a:t>учебные музеи образовательных организаций среднего и высшего профессионального образования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Рисунок 5" descr="https://www.digiseller.ru/preview/619656/p1_2734562_124e6cbb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2153" y="2997228"/>
            <a:ext cx="2274570" cy="206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12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790267"/>
            <a:ext cx="763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87010" y="1955517"/>
            <a:ext cx="5922350" cy="46281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ln>
                <a:solidFill>
                  <a:srgbClr val="485E78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239" y="2601842"/>
            <a:ext cx="5091892" cy="2928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b="1" kern="0" dirty="0">
                <a:solidFill>
                  <a:srgbClr val="002060"/>
                </a:solidFill>
                <a:latin typeface="Arial"/>
                <a:cs typeface="+mn-cs"/>
              </a:rPr>
              <a:t>Проектное зада­ние </a:t>
            </a:r>
            <a:r>
              <a:rPr lang="ru-RU" sz="3200" kern="0" dirty="0">
                <a:solidFill>
                  <a:srgbClr val="002060"/>
                </a:solidFill>
                <a:latin typeface="Arial"/>
                <a:cs typeface="+mn-cs"/>
              </a:rPr>
              <a:t>- дидактическое средство, обеспечивающее продуктивную деятельность школьника в проектировании</a:t>
            </a:r>
          </a:p>
        </p:txBody>
      </p:sp>
      <p:pic>
        <p:nvPicPr>
          <p:cNvPr id="7" name="Picture 8" descr="https://helperia.ru/public/images/discussions/e/e4/5a2659d064f2e_5a2659d064f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572" y="2054562"/>
            <a:ext cx="4924215" cy="36586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996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5878" y="770770"/>
            <a:ext cx="763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проектного задания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87009" y="1955517"/>
            <a:ext cx="11317311" cy="38550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ln>
                <a:solidFill>
                  <a:srgbClr val="485E78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753" y="1955517"/>
            <a:ext cx="10610933" cy="3815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6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/>
              </a:rPr>
              <a:t>Название</a:t>
            </a:r>
            <a:r>
              <a:rPr lang="ru-RU" sz="2800" kern="0" dirty="0">
                <a:solidFill>
                  <a:srgbClr val="002060"/>
                </a:solidFill>
                <a:latin typeface="Arial"/>
              </a:rPr>
              <a:t> темы проекта</a:t>
            </a:r>
          </a:p>
          <a:p>
            <a:pPr marL="514350" indent="-514350">
              <a:lnSpc>
                <a:spcPct val="96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/>
              </a:rPr>
              <a:t>Преамбула</a:t>
            </a:r>
            <a:r>
              <a:rPr lang="ru-RU" sz="2800" kern="0" dirty="0">
                <a:solidFill>
                  <a:srgbClr val="002060"/>
                </a:solidFill>
                <a:latin typeface="Arial"/>
              </a:rPr>
              <a:t> (или введение в проблемную ситуацию проекта)</a:t>
            </a:r>
          </a:p>
          <a:p>
            <a:pPr marL="514350" indent="-514350">
              <a:lnSpc>
                <a:spcPct val="96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/>
              </a:rPr>
              <a:t>Перечень заданий</a:t>
            </a:r>
            <a:r>
              <a:rPr lang="ru-RU" sz="2800" kern="0" dirty="0">
                <a:solidFill>
                  <a:srgbClr val="002060"/>
                </a:solidFill>
                <a:latin typeface="Arial"/>
              </a:rPr>
              <a:t>, необходимых для разрешения проблемы: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        - на выдвижение предположения по проблеме;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        - на поиск информации по теме;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        - на создание продукта проекта.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defRPr/>
            </a:pPr>
            <a:r>
              <a:rPr lang="ru-RU" sz="2800" b="1" kern="0" dirty="0">
                <a:solidFill>
                  <a:srgbClr val="002060"/>
                </a:solidFill>
                <a:latin typeface="Arial"/>
              </a:rPr>
              <a:t> 4. Рефлексия</a:t>
            </a:r>
            <a:r>
              <a:rPr lang="ru-RU" sz="2800" kern="0" dirty="0">
                <a:solidFill>
                  <a:srgbClr val="002060"/>
                </a:solidFill>
                <a:latin typeface="Arial"/>
              </a:rPr>
              <a:t> («Сформулируй выводы»)</a:t>
            </a:r>
          </a:p>
        </p:txBody>
      </p:sp>
      <p:pic>
        <p:nvPicPr>
          <p:cNvPr id="9" name="Рисунок 8" descr="https://almamater13.ru/800/600/https/ds04.infourok.ru/uploads/ex/0dc7/000a9516-018b61cd/img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67948" y="4139738"/>
            <a:ext cx="2003367" cy="1312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42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790267"/>
            <a:ext cx="763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Проектное задание «Поход в магазин»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95300" y="2013707"/>
            <a:ext cx="11029949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ln>
                <a:solidFill>
                  <a:srgbClr val="485E78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pic>
        <p:nvPicPr>
          <p:cNvPr id="7" name="Рисунок 6" descr="https://www.aysetolga.com/wp-content/uploads/2018/05/oyuncak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689" y="2173850"/>
            <a:ext cx="6286500" cy="39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274189" y="2052174"/>
            <a:ext cx="4108186" cy="40724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ru-RU" altLang="ru-RU" sz="2200" dirty="0">
                <a:solidFill>
                  <a:prstClr val="black"/>
                </a:solidFill>
              </a:rPr>
              <a:t>выбрать товар </a:t>
            </a:r>
            <a:r>
              <a:rPr lang="ru-RU" altLang="ru-RU" sz="2200" dirty="0" smtClean="0">
                <a:solidFill>
                  <a:prstClr val="black"/>
                </a:solidFill>
              </a:rPr>
              <a:t>(сыр</a:t>
            </a:r>
            <a:r>
              <a:rPr lang="ru-RU" altLang="ru-RU" sz="2200" dirty="0">
                <a:solidFill>
                  <a:prstClr val="black"/>
                </a:solidFill>
              </a:rPr>
              <a:t>, хлеб, молоко, колбасу и т.д.), </a:t>
            </a:r>
            <a:endParaRPr lang="ru-RU" altLang="ru-RU" sz="22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сравнить </a:t>
            </a:r>
            <a:r>
              <a:rPr lang="ru-RU" altLang="ru-RU" sz="2200" dirty="0">
                <a:solidFill>
                  <a:prstClr val="black"/>
                </a:solidFill>
              </a:rPr>
              <a:t>его с аналогами (товары других производителей, другого сорта и т.п.), </a:t>
            </a:r>
            <a:endParaRPr lang="ru-RU" altLang="ru-RU" sz="2200" dirty="0" smtClean="0">
              <a:solidFill>
                <a:prstClr val="black"/>
              </a:solidFill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узнать </a:t>
            </a:r>
            <a:r>
              <a:rPr lang="ru-RU" altLang="ru-RU" sz="2200" dirty="0">
                <a:solidFill>
                  <a:prstClr val="black"/>
                </a:solidFill>
              </a:rPr>
              <a:t>цену товара</a:t>
            </a:r>
            <a:r>
              <a:rPr lang="ru-RU" altLang="ru-RU" sz="2200" dirty="0" smtClean="0">
                <a:solidFill>
                  <a:prstClr val="black"/>
                </a:solidFill>
              </a:rPr>
              <a:t>,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проверить </a:t>
            </a:r>
            <a:r>
              <a:rPr lang="ru-RU" altLang="ru-RU" sz="2200" dirty="0">
                <a:solidFill>
                  <a:prstClr val="black"/>
                </a:solidFill>
              </a:rPr>
              <a:t>срок годности</a:t>
            </a:r>
            <a:r>
              <a:rPr lang="ru-RU" altLang="ru-RU" sz="2200" dirty="0" smtClean="0">
                <a:solidFill>
                  <a:prstClr val="black"/>
                </a:solidFill>
              </a:rPr>
              <a:t>,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оплатить </a:t>
            </a:r>
            <a:r>
              <a:rPr lang="ru-RU" altLang="ru-RU" sz="2200" dirty="0">
                <a:solidFill>
                  <a:prstClr val="black"/>
                </a:solidFill>
              </a:rPr>
              <a:t>покупку на кассе </a:t>
            </a:r>
            <a:r>
              <a:rPr lang="ru-RU" altLang="ru-RU" sz="2200" dirty="0" smtClean="0">
                <a:solidFill>
                  <a:prstClr val="black"/>
                </a:solidFill>
              </a:rPr>
              <a:t>и </a:t>
            </a:r>
            <a:r>
              <a:rPr lang="ru-RU" altLang="ru-RU" sz="2200" dirty="0">
                <a:solidFill>
                  <a:prstClr val="black"/>
                </a:solidFill>
              </a:rPr>
              <a:t>посчитать сдачу</a:t>
            </a:r>
          </a:p>
        </p:txBody>
      </p:sp>
    </p:spTree>
    <p:extLst>
      <p:ext uri="{BB962C8B-B14F-4D97-AF65-F5344CB8AC3E}">
        <p14:creationId xmlns:p14="http://schemas.microsoft.com/office/powerpoint/2010/main" val="19299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559435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учебных занятий: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896482"/>
              </p:ext>
            </p:extLst>
          </p:nvPr>
        </p:nvGraphicFramePr>
        <p:xfrm>
          <a:off x="1439692" y="1949867"/>
          <a:ext cx="8128000" cy="1188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Деловые и ролевые 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baseline="0" dirty="0" smtClean="0"/>
                        <a:t>освоение типичных экономических ролей через участие в обучающих тренингах и играх, моделирующих ситуации реальной жизни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Рисунок 5" descr="https://1.bp.blogspot.com/-dbmOiElxX-s/YO7LgvLVHEI/AAAAAAAAB00/FOsje_Fhs6QbAu6uMyVjKtzhgWmOd3rigCLcBGAsYHQ/s1070/dO68sOfRn4k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790" y="3362570"/>
            <a:ext cx="4703671" cy="3068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muffinbook.by/media/illustration/E72A85739E836BDC400191E7768161CA4672C4B40243D1F61FAC8120D44E223E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9751" y="3362570"/>
            <a:ext cx="5127625" cy="2535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97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559435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учебных занятий: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798" y="1949867"/>
            <a:ext cx="8931333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дидактическая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 ставится перед учащимися в форме игровой задачи;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учебная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деятельность подчиняется правилам игры; </a:t>
            </a:r>
            <a:endParaRPr lang="ru-RU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учебный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материал используется в качестве её средства;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учебную деятельность вводятся соревнования, которые способствуют переходу дидактических задач в разряд игровых;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успешное 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выполнение дидактического задания связывается с игровым результатом.</a:t>
            </a:r>
          </a:p>
        </p:txBody>
      </p:sp>
      <p:pic>
        <p:nvPicPr>
          <p:cNvPr id="9" name="Рисунок 8" descr="https://i.pinimg.com/originals/f2/25/ef/f225ef3e93bb81c635f71fd5fb3aca6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5123" y="2784763"/>
            <a:ext cx="2726573" cy="2053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431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5589" y="744101"/>
            <a:ext cx="763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799" y="1949867"/>
            <a:ext cx="4575464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ИГРА как деятельность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целеполагание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планирование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реализация цели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результатов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433062" y="1949867"/>
            <a:ext cx="5887727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ИГРА как процесс: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роли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взятые на себя играющими;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игровые действия;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замещение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реальных вещей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игровыми, условными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реальные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отношения между играющими;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сюжет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463" y="581786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литературного чтения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799" y="1949867"/>
            <a:ext cx="7019406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Главный прием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применение игровых сценок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 игры: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создавать условия для обучения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обыгрыванию литературных текстов,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стремление самостоятельно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искать информацию и интерпретировать её для 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формирования финансовых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компетенций учащихся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catalog.detmir.st/media/NVSn67oDyipI0Br3o_FcbAO9toZwJ8r4xQ5wFCaA4Ms=?preset=site_product_gallery_r150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2012" y="1810809"/>
            <a:ext cx="1608455" cy="202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avatars.mds.yandex.net/get-mpic/4493501/img_id6594948467761438448.jpeg/ori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92011" y="4029256"/>
            <a:ext cx="1608455" cy="1881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i.pinimg.com/736x/4f/47/ce/4f47ce2eb5dd3d4524d5a211c0fdc1c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273" y="363233"/>
            <a:ext cx="1353217" cy="172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static.hdrezka.ac/i/2022/6/1/mbca7c5a10b4bwe87s91h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4273" y="2264066"/>
            <a:ext cx="1353215" cy="1698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pic.rutubelist.ru/video/59/c3/59c3a5ec33d0c0b724b94aa43da2ce6b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44272" y="4123832"/>
            <a:ext cx="1353217" cy="17075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9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463" y="581786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окружающего мира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799" y="1949867"/>
            <a:ext cx="7019406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Главный прием </a:t>
            </a: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применение сюжетно-ролевых игр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 уроков:  </a:t>
            </a: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первичных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экономических представлений; </a:t>
            </a:r>
            <a:endParaRPr lang="ru-RU" sz="2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экономического воспитание, </a:t>
            </a: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социально-личностных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качеств и ценностных ориентиров, необходимых для рационального поведения в сфере экономики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s://chernaia-pyatnitsa.ru/pics/slider/pyaterochka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7004" y="2606616"/>
            <a:ext cx="2715895" cy="159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media.lpgenerator.ru/images/198887/chto-nuzhno-schenku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1044" y="794455"/>
            <a:ext cx="2466975" cy="161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api.rbsmi.ru/attachments/0b40e359c87d499d96e6e16c672ea15f7db62bcd/store/crop/0/0/720/480/1600/0/0/81883c2eebc1e4dab87123571405bb972df4637f58edee43252b9f11426f/2d5bc932f8874c4553f8b2f291805a4f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1044" y="4237990"/>
            <a:ext cx="2477193" cy="17089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4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463" y="581786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Игровые технологии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математики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799" y="1949867"/>
            <a:ext cx="5664430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Главный прием </a:t>
            </a: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решение контекстных задач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3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3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 игры: 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«жизненно-имитационных» ситуаций,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описания или разрешения </a:t>
            </a:r>
            <a:r>
              <a:rPr lang="ru-RU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которых </a:t>
            </a:r>
            <a:r>
              <a:rPr lang="ru-RU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учащиеся используют различные предметные знаний и способы деятельности</a:t>
            </a: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4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3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buClr>
                <a:srgbClr val="000000"/>
              </a:buClr>
              <a:buSzPct val="100000"/>
              <a:defRPr/>
            </a:pPr>
            <a:endParaRPr lang="ru-RU" sz="23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2028" y="1949867"/>
            <a:ext cx="2422467" cy="1657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hozayushkam.ru/wp-content/uploads/2022/11/15557842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539" y="1925037"/>
            <a:ext cx="2562860" cy="1707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2029" y="4318144"/>
            <a:ext cx="2422465" cy="1800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theslide.ru/img/thumbs/2218db9f5b4cdaf0b4757c4f8b414feb-800x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8094" y="4105833"/>
            <a:ext cx="2440305" cy="1284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41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1775" y="82793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Обновленные ФГОС и ФОП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7612"/>
              </p:ext>
            </p:extLst>
          </p:nvPr>
        </p:nvGraphicFramePr>
        <p:xfrm>
          <a:off x="442913" y="2079254"/>
          <a:ext cx="11358564" cy="372718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6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626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15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НОО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ООО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</a:t>
                      </a:r>
                      <a:endParaRPr lang="ru-RU" sz="28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25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endParaRPr lang="ru-RU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</a:p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286 от 31 мая 2021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 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287 от 31 мая 2021 г.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</a:p>
                    <a:p>
                      <a:pPr algn="ctr"/>
                      <a:r>
                        <a:rPr lang="ru-RU" sz="2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 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732 от 12 августа 2022 г.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63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</a:p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372 от 18 мая 2023 г.</a:t>
                      </a:r>
                    </a:p>
                    <a:p>
                      <a:pPr lvl="0" algn="ctr">
                        <a:buClr>
                          <a:srgbClr val="C00000"/>
                        </a:buClr>
                        <a:defRPr/>
                      </a:pPr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 от 18 мая 2023 г.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приказ </a:t>
                      </a:r>
                    </a:p>
                    <a:p>
                      <a:pPr algn="ctr"/>
                      <a:r>
                        <a:rPr lang="ru-RU" sz="18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Минпросвещения</a:t>
                      </a: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РФ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 от 18 мая 2023 г.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3" name="Рисунок 12" descr="https://t93218n.sch.obrazovanie33.ru/upload/site_files/8n/fgos_%D0%BD%D0%BE%D0%B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039" y="2982880"/>
            <a:ext cx="2504196" cy="1143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224" y="4545742"/>
            <a:ext cx="2337826" cy="1150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5418" y="717593"/>
            <a:ext cx="6229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участию в мероприятиях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7527" y="1874728"/>
            <a:ext cx="3857105" cy="4835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99922" y="1874728"/>
            <a:ext cx="49479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статей и докладов производится по нескольким направлениям: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Перспективные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в формировании финансовой грамотности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детей дошкольного и школьного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785" y="671427"/>
            <a:ext cx="6894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Ресурсы.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СКИРО ПК и ПРО: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НМЦ развития финансовой грамотности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187" y="1942580"/>
            <a:ext cx="4611457" cy="275411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4744" y="1896282"/>
            <a:ext cx="4970780" cy="284670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4883" y="3987944"/>
            <a:ext cx="5001895" cy="276034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785" y="671427"/>
            <a:ext cx="6894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«Мои финансы» – доступ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мероприятиям федерального уровня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828" y="2818216"/>
            <a:ext cx="5448768" cy="373221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2252" y="1913467"/>
            <a:ext cx="5520258" cy="336511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83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785" y="671427"/>
            <a:ext cx="6894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«Мои финансы» –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 для проведения уроков в 3-11 классах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2784" y="1975917"/>
            <a:ext cx="7584219" cy="398430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82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785" y="671427"/>
            <a:ext cx="6894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«Финансовая грамотность населения» – проект министерства финансов СК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6067" y="2926080"/>
            <a:ext cx="5701275" cy="348924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8416" y="1928554"/>
            <a:ext cx="5457221" cy="3636818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00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785" y="671427"/>
            <a:ext cx="6894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Ресурсы. Образовательные проекты ПАКК 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5374" y="1942580"/>
            <a:ext cx="4973638" cy="275411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8331" y="1942580"/>
            <a:ext cx="4856480" cy="257492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5243" y="3948467"/>
            <a:ext cx="4761853" cy="255840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35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6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0679" y="2505670"/>
            <a:ext cx="10275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Спасибо за внимание!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029" y="4909295"/>
            <a:ext cx="1424907" cy="14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965" y="4909295"/>
            <a:ext cx="1426191" cy="14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0185" y="4909295"/>
            <a:ext cx="1426191" cy="142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9029" y="503761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fingsk@yandex.ru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тел.:(8652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ru-RU" sz="1600" b="1" dirty="0">
                <a:solidFill>
                  <a:srgbClr val="262626"/>
                </a:solidFill>
                <a:latin typeface="Georgia" panose="02040502050405020303" pitchFamily="18" charset="0"/>
              </a:rPr>
              <a:t> 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99-77-51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доб.514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41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0946" y="-192838"/>
            <a:ext cx="13385479" cy="75293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6844" y="414722"/>
            <a:ext cx="7268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повышения финансовой грамотности до 2030 г.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-28627" y="2013706"/>
            <a:ext cx="4968080" cy="50396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ln>
                <a:solidFill>
                  <a:srgbClr val="485E78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7329" y="2443843"/>
            <a:ext cx="4176168" cy="41047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b="1" dirty="0">
                <a:solidFill>
                  <a:prstClr val="black"/>
                </a:solidFill>
              </a:rPr>
              <a:t>Финансовая грамотность </a:t>
            </a:r>
            <a:r>
              <a:rPr lang="ru-RU" sz="2400" dirty="0"/>
              <a:t>– </a:t>
            </a:r>
            <a:r>
              <a:rPr lang="ru-RU" altLang="ru-RU" sz="2400" dirty="0">
                <a:solidFill>
                  <a:prstClr val="black"/>
                </a:solidFill>
              </a:rPr>
              <a:t> </a:t>
            </a:r>
            <a:r>
              <a:rPr lang="ru-RU" sz="2400" dirty="0"/>
              <a:t>основные знания, умения и навыки, необходимые для принятия финансовых решений в целях достижения финансового благополучия и управления финансовыми рисками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549412" y="1976384"/>
            <a:ext cx="4968080" cy="50396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u-RU" altLang="ru-RU" sz="2400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5368" y="2425840"/>
            <a:ext cx="4176168" cy="41047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defRPr/>
            </a:pPr>
            <a:r>
              <a:rPr lang="ru-RU" altLang="ru-RU" sz="2300" b="1" dirty="0">
                <a:solidFill>
                  <a:prstClr val="black"/>
                </a:solidFill>
              </a:rPr>
              <a:t>Финансовая культура </a:t>
            </a:r>
            <a:r>
              <a:rPr lang="ru-RU" sz="2000" dirty="0"/>
              <a:t>– </a:t>
            </a:r>
            <a:r>
              <a:rPr lang="ru-RU" sz="2300" dirty="0" smtClean="0"/>
              <a:t>ценности</a:t>
            </a:r>
            <a:r>
              <a:rPr lang="ru-RU" sz="2300" dirty="0"/>
              <a:t>, установки и поведенческие практики граждан в финансовой сфере, зависящие от воспитания, уровня финансовой грамотности, опыта принятия финансовых решений, уровня развития финансового рынка и общественных институтов</a:t>
            </a:r>
            <a:endParaRPr lang="ru-RU" altLang="ru-RU" sz="2300" dirty="0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4526101" y="3367173"/>
            <a:ext cx="1487838" cy="179996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/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2711" y="262788"/>
            <a:ext cx="2579851" cy="31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9075" y="5680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обучающихся начальной школы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609122"/>
              </p:ext>
            </p:extLst>
          </p:nvPr>
        </p:nvGraphicFramePr>
        <p:xfrm>
          <a:off x="420130" y="2034746"/>
          <a:ext cx="10511481" cy="349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Тройная стрелка влево/вправо/вверх 4"/>
          <p:cNvSpPr/>
          <p:nvPr/>
        </p:nvSpPr>
        <p:spPr>
          <a:xfrm rot="10800000">
            <a:off x="1598140" y="3674076"/>
            <a:ext cx="8138984" cy="551937"/>
          </a:xfrm>
          <a:prstGeom prst="leftRight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440562" y="171039"/>
            <a:ext cx="2644346" cy="1902001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&lt; …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обеспечение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системного подхода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 к повышению финансовой грамотности и формированию финансовой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культуры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…&gt;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Из Стратегии повышения финансовой грамотности до 2030 г.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9075" y="56804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в процессе изучения математики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12655"/>
              </p:ext>
            </p:extLst>
          </p:nvPr>
        </p:nvGraphicFramePr>
        <p:xfrm>
          <a:off x="216132" y="1854874"/>
          <a:ext cx="11745884" cy="461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0256">
                  <a:extLst>
                    <a:ext uri="{9D8B030D-6E8A-4147-A177-3AD203B41FA5}">
                      <a16:colId xmlns:a16="http://schemas.microsoft.com/office/drawing/2014/main" xmlns="" val="530531268"/>
                    </a:ext>
                  </a:extLst>
                </a:gridCol>
              </a:tblGrid>
              <a:tr h="3877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Предметное содержание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1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Числа и величины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Числа в пределах 100. Запись равенства, неравенства.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Величины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Сравнение.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Соотношение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между единицами величины (в пределах 100), его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для решения практических задач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Текстовые задачи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Расчетные задачи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увеличение/уменьшение величины на несколько единиц / в несколько раз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8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Числа и величины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Стоимость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(единицы – рубль, копейка); установление отношения «дороже/дешевле, на/в». 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Соотношение «цена, количество, стоимость» в практической ситуации</a:t>
                      </a:r>
                      <a:endParaRPr lang="ru-RU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Текстовые задачи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/>
                        <a:t>Задачи на понимание </a:t>
                      </a:r>
                      <a:r>
                        <a:rPr lang="ru-RU" sz="1300" dirty="0" smtClean="0"/>
                        <a:t>смысла арифметических действий, отношений, </a:t>
                      </a:r>
                      <a:r>
                        <a:rPr lang="ru-RU" sz="1300" b="1" dirty="0" smtClean="0"/>
                        <a:t>зависимостей </a:t>
                      </a:r>
                      <a:r>
                        <a:rPr lang="ru-RU" sz="1300" dirty="0" smtClean="0"/>
                        <a:t>(купля-продажа, расчет времени,  количества),  на  сравнение. Проверка решения и оценка полученного результата. Доля величины в практической ситуации; сравнение  долей  одной  величины.  Задачи  на нахождение доли величины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4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Текстовые задачи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зависимостей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характеризующих процессы: работы,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купли-продажи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решение  соответствующих  задач. 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Задачи  на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установление  времени, расчета количества, </a:t>
                      </a: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расхода,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изменения. Задачи на нахождение доли величины, величины по ее доле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9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Математическая информация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о реальных процессах и явлениях окружающего мира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представленные  в разных форматах. Поиск информации в справочной литературе,  сети  Интернет.  Запись  информации в предложенной таблице, на столбчатой диаграмме. Правила  безопасной  работы  с  электронными источниками  информации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1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9075" y="568042"/>
            <a:ext cx="6862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финансовой грамотности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уроках окружающего мира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44998"/>
              </p:ext>
            </p:extLst>
          </p:nvPr>
        </p:nvGraphicFramePr>
        <p:xfrm>
          <a:off x="349135" y="1871499"/>
          <a:ext cx="11596254" cy="4653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5934">
                  <a:extLst>
                    <a:ext uri="{9D8B030D-6E8A-4147-A177-3AD203B41FA5}">
                      <a16:colId xmlns:a16="http://schemas.microsoft.com/office/drawing/2014/main" xmlns="" val="3227527096"/>
                    </a:ext>
                  </a:extLst>
                </a:gridCol>
              </a:tblGrid>
              <a:tr h="3877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</a:t>
                      </a:r>
                      <a:r>
                        <a:rPr lang="ru-RU" baseline="0" dirty="0" smtClean="0"/>
                        <a:t>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Предметное содержание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4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Правила безопасной жизнедеятельности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в сети Интернет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(электронный дневник и  электронные ресурсы школы) в условиях контролируемого доступа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8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Правила безопасной жизнедеятельности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 в  интернете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коммуникация в  мессенджерах  и  социальных  группах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в условиях контролируемого доступа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2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7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Человек и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Семейный бюджет, доходы и расходы семьи. Значение труда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жизни человека и общества. Особенности труда людей родного края, их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профессии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9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Правила безопасной жизнедеятельности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 в  интернете 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ориентирование в признаках мошеннических действий, защита персональной  информации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правила коммуникации в мессенджерах и социальных группах) в условиях контролируемого доступа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3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</a:t>
                      </a:r>
                      <a:r>
                        <a:rPr lang="ru-RU" sz="1600" baseline="0" dirty="0" smtClean="0"/>
                        <a:t> класс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Правила безопасной жизнедеятельности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Безопасность в интернете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(поиск достоверной информации,  опознавание  государственных образовательных  ресурсов  и  детских развлекательных  порталов)  в  условиях контролируемого доступа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8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559435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технологии в формировании основ финансовой грамотности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057692"/>
              </p:ext>
            </p:extLst>
          </p:nvPr>
        </p:nvGraphicFramePr>
        <p:xfrm>
          <a:off x="626076" y="1680519"/>
          <a:ext cx="10857470" cy="4457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61503" y="5453449"/>
            <a:ext cx="6268994" cy="214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ТЕХНОЛОГИИ   ДЕЯТЕЛЬНОСТНОГО   ТИПА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90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8140" y="559435"/>
            <a:ext cx="7637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Формы организации учебных занятий: технология проблемного обучения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88533"/>
              </p:ext>
            </p:extLst>
          </p:nvPr>
        </p:nvGraphicFramePr>
        <p:xfrm>
          <a:off x="1438876" y="2087147"/>
          <a:ext cx="8128000" cy="3749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проблемных методов </a:t>
                      </a:r>
                      <a:r>
                        <a:rPr lang="ru-RU" baseline="0" dirty="0" smtClean="0"/>
                        <a:t> обучения: проблемное изложение, частично-поисковый метод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/>
                        <a:t>развитие творческого и теоретического мышления</a:t>
                      </a:r>
                      <a:r>
                        <a:rPr lang="ru-RU" b="0" baseline="0" dirty="0" smtClean="0"/>
                        <a:t> у обучающихся,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baseline="0" dirty="0" smtClean="0"/>
                        <a:t>активизация познавательной деятельности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Учебная дискуссия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/>
                        <a:t>обмен взглядами по конкретной проблеме;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/>
                        <a:t>упорядочивание и закрепление</a:t>
                      </a:r>
                      <a:r>
                        <a:rPr lang="ru-RU" b="0" baseline="0" dirty="0" smtClean="0"/>
                        <a:t> материала;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baseline="0" dirty="0" smtClean="0"/>
                        <a:t>определение уровня подготовки обучающихся и индивидуальных особенностей характера, мышления, темперамента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7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4992" y="2173850"/>
            <a:ext cx="12107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4815" y="683260"/>
            <a:ext cx="7637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работы с кейсом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495300" y="2013707"/>
            <a:ext cx="11029949" cy="42537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sz="2400" dirty="0">
              <a:ln>
                <a:solidFill>
                  <a:srgbClr val="485E78"/>
                </a:solidFill>
              </a:ln>
              <a:solidFill>
                <a:srgbClr val="002060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5825" y="2104378"/>
            <a:ext cx="10248900" cy="407240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разработка </a:t>
            </a:r>
            <a:r>
              <a:rPr lang="ru-RU" altLang="ru-RU" sz="2200" dirty="0">
                <a:solidFill>
                  <a:prstClr val="black"/>
                </a:solidFill>
              </a:rPr>
              <a:t>проблемной ситуации;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оформление </a:t>
            </a:r>
            <a:r>
              <a:rPr lang="ru-RU" altLang="ru-RU" sz="2200" dirty="0">
                <a:solidFill>
                  <a:prstClr val="black"/>
                </a:solidFill>
              </a:rPr>
              <a:t>кейса – подбор иллюстраций, фотографий, макетов и других материалов;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показ </a:t>
            </a:r>
            <a:r>
              <a:rPr lang="ru-RU" altLang="ru-RU" sz="2200" dirty="0">
                <a:solidFill>
                  <a:prstClr val="black"/>
                </a:solidFill>
              </a:rPr>
              <a:t>кейса </a:t>
            </a:r>
            <a:r>
              <a:rPr lang="ru-RU" altLang="ru-RU" sz="2200" dirty="0" smtClean="0">
                <a:solidFill>
                  <a:prstClr val="black"/>
                </a:solidFill>
              </a:rPr>
              <a:t>школьникам</a:t>
            </a:r>
            <a:r>
              <a:rPr lang="ru-RU" altLang="ru-RU" sz="2200" dirty="0">
                <a:solidFill>
                  <a:prstClr val="black"/>
                </a:solidFill>
              </a:rPr>
              <a:t>, предоставление времени для ознакомления с ним;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обсуждение </a:t>
            </a:r>
            <a:r>
              <a:rPr lang="ru-RU" altLang="ru-RU" sz="2200" dirty="0">
                <a:solidFill>
                  <a:prstClr val="black"/>
                </a:solidFill>
              </a:rPr>
              <a:t>с детьми проблемной ситуации, озвучивание задания;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самостоятельный </a:t>
            </a:r>
            <a:r>
              <a:rPr lang="ru-RU" altLang="ru-RU" sz="2200" dirty="0">
                <a:solidFill>
                  <a:prstClr val="black"/>
                </a:solidFill>
              </a:rPr>
              <a:t>поиск решения кейса детьми;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поддержка </a:t>
            </a:r>
            <a:r>
              <a:rPr lang="ru-RU" altLang="ru-RU" sz="2200" dirty="0">
                <a:solidFill>
                  <a:prstClr val="black"/>
                </a:solidFill>
              </a:rPr>
              <a:t>дискуссии в группах, помощь в оценке решения ситуаций, которые предлагают дети;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просмотр</a:t>
            </a:r>
            <a:r>
              <a:rPr lang="ru-RU" altLang="ru-RU" sz="2200" dirty="0">
                <a:solidFill>
                  <a:prstClr val="black"/>
                </a:solidFill>
              </a:rPr>
              <a:t>, проверка решения детей;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arenR"/>
              <a:defRPr/>
            </a:pPr>
            <a:r>
              <a:rPr lang="ru-RU" altLang="ru-RU" sz="2200" dirty="0" smtClean="0">
                <a:solidFill>
                  <a:prstClr val="black"/>
                </a:solidFill>
              </a:rPr>
              <a:t>подведение </a:t>
            </a:r>
            <a:r>
              <a:rPr lang="ru-RU" altLang="ru-RU" sz="2200" dirty="0">
                <a:solidFill>
                  <a:prstClr val="black"/>
                </a:solidFill>
              </a:rPr>
              <a:t>итогов, 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4320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1195</Words>
  <Application>Microsoft Office PowerPoint</Application>
  <PresentationFormat>Произвольный</PresentationFormat>
  <Paragraphs>209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oneweb</dc:creator>
  <cp:lastModifiedBy>HP</cp:lastModifiedBy>
  <cp:revision>77</cp:revision>
  <dcterms:created xsi:type="dcterms:W3CDTF">2024-01-31T07:42:41Z</dcterms:created>
  <dcterms:modified xsi:type="dcterms:W3CDTF">2024-03-15T13:10:27Z</dcterms:modified>
</cp:coreProperties>
</file>